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2" r:id="rId12"/>
    <p:sldId id="284" r:id="rId13"/>
    <p:sldId id="288" r:id="rId14"/>
    <p:sldId id="296" r:id="rId15"/>
    <p:sldId id="297" r:id="rId16"/>
    <p:sldId id="298" r:id="rId17"/>
    <p:sldId id="299" r:id="rId18"/>
    <p:sldId id="300" r:id="rId19"/>
    <p:sldId id="301" r:id="rId20"/>
    <p:sldId id="295" r:id="rId21"/>
    <p:sldId id="291" r:id="rId22"/>
    <p:sldId id="290" r:id="rId23"/>
    <p:sldId id="293" r:id="rId24"/>
    <p:sldId id="294" r:id="rId25"/>
    <p:sldId id="285" r:id="rId26"/>
    <p:sldId id="286" r:id="rId27"/>
    <p:sldId id="287" r:id="rId28"/>
  </p:sldIdLst>
  <p:sldSz cx="18288000" cy="10287000"/>
  <p:notesSz cx="6858000" cy="9144000"/>
  <p:embeddedFontLst>
    <p:embeddedFont>
      <p:font typeface="Articulat Bold"/>
      <p:regular r:id="rId29"/>
      <p:bold r:id="rId30"/>
    </p:embeddedFont>
    <p:embeddedFont>
      <p:font typeface="Oilvare Base" pitchFamily="2" charset="77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Bold" panose="020B0806030504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649" autoAdjust="0"/>
  </p:normalViewPr>
  <p:slideViewPr>
    <p:cSldViewPr>
      <p:cViewPr varScale="1">
        <p:scale>
          <a:sx n="68" d="100"/>
          <a:sy n="68" d="100"/>
        </p:scale>
        <p:origin x="9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.gov.br/en/web/dou/-/despacho-decisorio-pr/anpd-n-27/2024-574539957" TargetMode="External"/><Relationship Id="rId5" Type="http://schemas.openxmlformats.org/officeDocument/2006/relationships/hyperlink" Target="https://www.in.gov.br/en/web/dou/-/despacho-decisorio-n-1/2024/fis/cgf-540637061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governodigital/pt-br/privacidade-e-seguranca/framewor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29301"/>
            <a:ext cx="5623239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3999">
                <a:solidFill>
                  <a:srgbClr val="5E17EB"/>
                </a:solidFill>
                <a:latin typeface="Oilvare Base"/>
              </a:rPr>
              <a:t>L</a:t>
            </a:r>
            <a:r>
              <a:rPr lang="en-US" sz="3999">
                <a:solidFill>
                  <a:srgbClr val="2F3A43"/>
                </a:solidFill>
                <a:latin typeface="Oilvare Base"/>
              </a:rPr>
              <a:t>EGALIDADE</a:t>
            </a:r>
          </a:p>
          <a:p>
            <a:pPr algn="just">
              <a:lnSpc>
                <a:spcPts val="5999"/>
              </a:lnSpc>
            </a:pPr>
            <a:r>
              <a:rPr lang="en-US" sz="3999">
                <a:solidFill>
                  <a:srgbClr val="5E17EB"/>
                </a:solidFill>
                <a:latin typeface="Oilvare Base"/>
              </a:rPr>
              <a:t>I</a:t>
            </a:r>
            <a:r>
              <a:rPr lang="en-US" sz="3999">
                <a:solidFill>
                  <a:srgbClr val="2F3A43"/>
                </a:solidFill>
                <a:latin typeface="Oilvare Base"/>
              </a:rPr>
              <a:t>MPESSOALIDADE</a:t>
            </a:r>
          </a:p>
          <a:p>
            <a:pPr algn="just">
              <a:lnSpc>
                <a:spcPts val="5999"/>
              </a:lnSpc>
            </a:pPr>
            <a:r>
              <a:rPr lang="en-US" sz="3999">
                <a:solidFill>
                  <a:srgbClr val="5E17EB"/>
                </a:solidFill>
                <a:latin typeface="Oilvare Base"/>
              </a:rPr>
              <a:t>M</a:t>
            </a:r>
            <a:r>
              <a:rPr lang="en-US" sz="3999">
                <a:solidFill>
                  <a:srgbClr val="2F3A43"/>
                </a:solidFill>
                <a:latin typeface="Oilvare Base"/>
              </a:rPr>
              <a:t>ORALIDADE</a:t>
            </a:r>
          </a:p>
          <a:p>
            <a:pPr algn="just">
              <a:lnSpc>
                <a:spcPts val="5999"/>
              </a:lnSpc>
            </a:pPr>
            <a:r>
              <a:rPr lang="en-US" sz="3999">
                <a:solidFill>
                  <a:srgbClr val="5E17EB"/>
                </a:solidFill>
                <a:latin typeface="Oilvare Base"/>
              </a:rPr>
              <a:t>P</a:t>
            </a:r>
            <a:r>
              <a:rPr lang="en-US" sz="3999">
                <a:solidFill>
                  <a:srgbClr val="2F3A43"/>
                </a:solidFill>
                <a:latin typeface="Oilvare Base"/>
              </a:rPr>
              <a:t>UBLICIDADE</a:t>
            </a:r>
          </a:p>
          <a:p>
            <a:pPr algn="just">
              <a:lnSpc>
                <a:spcPts val="5999"/>
              </a:lnSpc>
            </a:pPr>
            <a:r>
              <a:rPr lang="en-US" sz="3999">
                <a:solidFill>
                  <a:srgbClr val="5E17EB"/>
                </a:solidFill>
                <a:latin typeface="Oilvare Base"/>
              </a:rPr>
              <a:t>E</a:t>
            </a:r>
            <a:r>
              <a:rPr lang="en-US" sz="3999">
                <a:solidFill>
                  <a:srgbClr val="2F3A43"/>
                </a:solidFill>
                <a:latin typeface="Oilvare Base"/>
              </a:rPr>
              <a:t>FICIÊNCIA</a:t>
            </a:r>
          </a:p>
          <a:p>
            <a:pPr algn="just">
              <a:lnSpc>
                <a:spcPts val="5999"/>
              </a:lnSpc>
              <a:spcBef>
                <a:spcPct val="0"/>
              </a:spcBef>
            </a:pPr>
            <a:endParaRPr lang="en-US" sz="3999">
              <a:solidFill>
                <a:srgbClr val="2F3A43"/>
              </a:solidFill>
              <a:latin typeface="Oilvare Bas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43479" y="3389975"/>
            <a:ext cx="1211582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2F3A43"/>
                </a:solidFill>
                <a:latin typeface="Open Sans"/>
              </a:rPr>
              <a:t>-&gt; Ninguém será obrigado a fazer ou deixar de fazer algo se não em virtude de lei (art. 5º  CF)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10076" y="4132610"/>
            <a:ext cx="1211582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2F3A43"/>
                </a:solidFill>
                <a:latin typeface="Open Sans"/>
              </a:rPr>
              <a:t>-&gt;  Não tomar decisões com base em interesses pessoais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7688" y="4924425"/>
            <a:ext cx="1211582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2F3A43"/>
                </a:solidFill>
                <a:latin typeface="Open Sans"/>
              </a:rPr>
              <a:t>-&gt; agir com probidade (honestidade ), lealdade, boa-fé e honestidade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97688" y="5667375"/>
            <a:ext cx="12115821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2F3A43"/>
                </a:solidFill>
                <a:latin typeface="Open Sans"/>
              </a:rPr>
              <a:t>-&gt; agir com maior transparência possível, garantindo a  publicidade dos atos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90031" y="6457950"/>
            <a:ext cx="1211582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2F3A43"/>
                </a:solidFill>
                <a:latin typeface="Open Sans"/>
              </a:rPr>
              <a:t>-&gt; os atos da administração devem ser realizados com a maior qualidade, competência e eficácia possível em prol da sociedade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5578" y="4332560"/>
            <a:ext cx="17478404" cy="149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48" dirty="0">
                <a:solidFill>
                  <a:srgbClr val="000000"/>
                </a:solidFill>
                <a:latin typeface="Open Sans"/>
              </a:rPr>
              <a:t>Casos </a:t>
            </a:r>
            <a:r>
              <a:rPr lang="en-US" sz="5400" spc="48" dirty="0" err="1">
                <a:solidFill>
                  <a:srgbClr val="000000"/>
                </a:solidFill>
                <a:latin typeface="Open Sans"/>
              </a:rPr>
              <a:t>Práticos</a:t>
            </a:r>
            <a:r>
              <a:rPr lang="en-US" sz="5400" spc="48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5400" spc="48" dirty="0" err="1">
                <a:solidFill>
                  <a:srgbClr val="000000"/>
                </a:solidFill>
                <a:latin typeface="Open Sans"/>
              </a:rPr>
              <a:t>Atuação</a:t>
            </a:r>
            <a:r>
              <a:rPr lang="en-US" sz="5400" spc="48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5400" spc="48" dirty="0" err="1">
                <a:solidFill>
                  <a:srgbClr val="000000"/>
                </a:solidFill>
                <a:latin typeface="Open Sans"/>
              </a:rPr>
              <a:t>Poder</a:t>
            </a:r>
            <a:r>
              <a:rPr lang="en-US" sz="5400" spc="48" dirty="0">
                <a:solidFill>
                  <a:srgbClr val="000000"/>
                </a:solidFill>
                <a:latin typeface="Open Sans"/>
              </a:rPr>
              <a:t> Público -  </a:t>
            </a:r>
          </a:p>
          <a:p>
            <a:pPr marL="0" lvl="0" indent="0" algn="ctr">
              <a:lnSpc>
                <a:spcPts val="5832"/>
              </a:lnSpc>
              <a:spcBef>
                <a:spcPct val="0"/>
              </a:spcBef>
            </a:pPr>
            <a:r>
              <a:rPr lang="en-US" sz="5400" spc="50" dirty="0" err="1">
                <a:solidFill>
                  <a:srgbClr val="000000"/>
                </a:solidFill>
                <a:latin typeface="Open Sans"/>
              </a:rPr>
              <a:t>Proteção</a:t>
            </a:r>
            <a:r>
              <a:rPr lang="en-US" sz="5400" spc="50" dirty="0">
                <a:solidFill>
                  <a:srgbClr val="000000"/>
                </a:solidFill>
                <a:latin typeface="Open Sans"/>
              </a:rPr>
              <a:t> de Dados </a:t>
            </a:r>
          </a:p>
        </p:txBody>
      </p:sp>
    </p:spTree>
    <p:extLst>
      <p:ext uri="{BB962C8B-B14F-4D97-AF65-F5344CB8AC3E}">
        <p14:creationId xmlns:p14="http://schemas.microsoft.com/office/powerpoint/2010/main" val="297181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142" y="1138662"/>
            <a:ext cx="16199975" cy="8241800"/>
          </a:xfrm>
          <a:custGeom>
            <a:avLst/>
            <a:gdLst/>
            <a:ahLst/>
            <a:cxnLst/>
            <a:rect l="l" t="t" r="r" b="b"/>
            <a:pathLst>
              <a:path w="16199975" h="8241800">
                <a:moveTo>
                  <a:pt x="0" y="0"/>
                </a:moveTo>
                <a:lnTo>
                  <a:pt x="16199975" y="0"/>
                </a:lnTo>
                <a:lnTo>
                  <a:pt x="16199975" y="8241800"/>
                </a:lnTo>
                <a:lnTo>
                  <a:pt x="0" y="824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47801" y="9258300"/>
            <a:ext cx="614466" cy="7062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35586" y="9628547"/>
            <a:ext cx="3852414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20"/>
              </a:lnSpc>
              <a:spcBef>
                <a:spcPct val="0"/>
              </a:spcBef>
            </a:pPr>
            <a:r>
              <a:rPr lang="en-US" sz="1500" spc="14" dirty="0">
                <a:solidFill>
                  <a:srgbClr val="000000"/>
                </a:solidFill>
                <a:latin typeface="Open Sans"/>
              </a:rPr>
              <a:t>Como </a:t>
            </a:r>
            <a:r>
              <a:rPr lang="en-US" sz="1500" spc="14" dirty="0" err="1">
                <a:solidFill>
                  <a:srgbClr val="000000"/>
                </a:solidFill>
                <a:latin typeface="Open Sans"/>
              </a:rPr>
              <a:t>está</a:t>
            </a:r>
            <a:r>
              <a:rPr lang="en-US" sz="1500" spc="14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1500" spc="14" dirty="0" err="1">
                <a:solidFill>
                  <a:srgbClr val="000000"/>
                </a:solidFill>
                <a:latin typeface="Open Sans"/>
              </a:rPr>
              <a:t>proteção</a:t>
            </a:r>
            <a:r>
              <a:rPr lang="en-US" sz="1500" spc="14" dirty="0">
                <a:solidFill>
                  <a:srgbClr val="000000"/>
                </a:solidFill>
                <a:latin typeface="Open Sans"/>
              </a:rPr>
              <a:t> de dados </a:t>
            </a:r>
            <a:r>
              <a:rPr lang="en-US" sz="1500" spc="14" dirty="0" err="1">
                <a:solidFill>
                  <a:srgbClr val="000000"/>
                </a:solidFill>
                <a:latin typeface="Open Sans"/>
              </a:rPr>
              <a:t>por</a:t>
            </a:r>
            <a:r>
              <a:rPr lang="en-US" sz="1500" spc="14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spc="14" dirty="0" err="1">
                <a:solidFill>
                  <a:srgbClr val="000000"/>
                </a:solidFill>
                <a:latin typeface="Open Sans"/>
              </a:rPr>
              <a:t>aí</a:t>
            </a:r>
            <a:r>
              <a:rPr lang="en-US" sz="1500" spc="14" dirty="0">
                <a:solidFill>
                  <a:srgbClr val="000000"/>
                </a:solidFill>
                <a:latin typeface="Open Sans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37" y="45326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8497D5-A025-982A-9797-AAE46F39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380"/>
            <a:ext cx="10058400" cy="46939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1943E2C-6BE3-F65D-87E5-4D3B9C2DD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019" y="5139811"/>
            <a:ext cx="8592990" cy="469392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1155F3C-7F39-4625-9C76-DEEF98A57AE0}"/>
              </a:ext>
            </a:extLst>
          </p:cNvPr>
          <p:cNvSpPr txBox="1"/>
          <p:nvPr/>
        </p:nvSpPr>
        <p:spPr>
          <a:xfrm>
            <a:off x="9144000" y="2324100"/>
            <a:ext cx="845509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dirty="0"/>
              <a:t>O incidente aconteceu em 2022 e afetou o Sistema Corporativo de Benefícios do INSS (SISBEN), expondo informações como CPF, dados bancários e data de nascimento de aposentados e pensionistas, dados passíveis de serem usados em fraudes e em roubo de identidade.</a:t>
            </a:r>
            <a:br>
              <a:rPr lang="pt-BR" sz="2000" dirty="0"/>
            </a:br>
            <a:r>
              <a:rPr lang="pt-BR" sz="2000" dirty="0"/>
              <a:t> </a:t>
            </a:r>
          </a:p>
          <a:p>
            <a:endParaRPr lang="pt-BR" sz="2000" dirty="0"/>
          </a:p>
          <a:p>
            <a:r>
              <a:rPr lang="pt-BR" sz="2000" dirty="0"/>
              <a:t>Submissão da presente controvérsia à Câmara de Mediação e de Conciliação da Administração Pública Federal – CCAF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C0CDC5C-9520-E7B6-A5D8-A5A6C849F1E7}"/>
              </a:ext>
            </a:extLst>
          </p:cNvPr>
          <p:cNvSpPr txBox="1"/>
          <p:nvPr/>
        </p:nvSpPr>
        <p:spPr>
          <a:xfrm>
            <a:off x="789991" y="7365008"/>
            <a:ext cx="749092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000" dirty="0"/>
              <a:t>A Autoridade Nacional de Proteção de Dados (ANPD), </a:t>
            </a:r>
            <a:r>
              <a:rPr lang="pt-BR" sz="2000" dirty="0">
                <a:hlinkClick r:id="rId5"/>
              </a:rPr>
              <a:t>condenou o INSS</a:t>
            </a:r>
            <a:r>
              <a:rPr lang="pt-BR" sz="2000" dirty="0"/>
              <a:t> por não comunicar a ocorrência de incidente de segurança aos titulares de dados, com o agravante de não ter atendido a determinações da Autoridade relacionadas ao caso. A Previdência recorreu, mas a ANPD </a:t>
            </a:r>
            <a:r>
              <a:rPr lang="pt-BR" sz="2000" dirty="0">
                <a:hlinkClick r:id="rId6"/>
              </a:rPr>
              <a:t>rejeitou recurso do INSS e manteve a condenação</a:t>
            </a:r>
            <a:r>
              <a:rPr lang="pt-BR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81097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9E60F-2465-AB56-4ED9-ECE1F6D31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8B7953-CD71-395C-F52E-C9480B5A84D4}"/>
              </a:ext>
            </a:extLst>
          </p:cNvPr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03ED824-33F6-4A13-CFBC-B8257255DE28}"/>
              </a:ext>
            </a:extLst>
          </p:cNvPr>
          <p:cNvSpPr txBox="1"/>
          <p:nvPr/>
        </p:nvSpPr>
        <p:spPr>
          <a:xfrm>
            <a:off x="655711" y="4063274"/>
            <a:ext cx="16976578" cy="2198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259" lvl="1" algn="ctr">
              <a:lnSpc>
                <a:spcPts val="4199"/>
              </a:lnSpc>
            </a:pP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Parte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importante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da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atuação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recente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(2025 e 2026)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ocorreu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por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meio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de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monitoramento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,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fiscalização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responsiva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,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determinação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de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adequações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e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análise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técnica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de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projetos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públicos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97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AB904-AC68-E1A4-0C4C-DE240601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86234F-2AF3-E66D-50C3-C309FE0DD7E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B386B5-FFE4-8F29-C9DD-F29BB710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60981"/>
            <a:ext cx="9906000" cy="78307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44B1A58-7B44-BD35-DA55-9AB374BEE587}"/>
              </a:ext>
            </a:extLst>
          </p:cNvPr>
          <p:cNvSpPr txBox="1"/>
          <p:nvPr/>
        </p:nvSpPr>
        <p:spPr>
          <a:xfrm>
            <a:off x="10668000" y="1112401"/>
            <a:ext cx="67818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junho de 2026, a ANPD concluiu a primeira fase de dois processos de monitoramento destinados a verificar: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 indicação e divulgação do encarregado pelo tratamento de dados pessoais;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 existência de canais de comunicação adequados entre os controladores e os titulares;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o atendimento às solicitações de adequação feitas pela própria ANPD.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Foram analisados 56 agentes de tratamento, sendo 39 órgãos públicos e 17 empresas privadas.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Ao final: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agentes atenderam integralmente às solicitações;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oito ainda apresentavam pendências;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não responderam aos pedidos de adequação e foram encaminhados à área responsável pela análise de eventual sanção.  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 os órgãos que não responderam estavam, por exemplo:</a:t>
            </a:r>
          </a:p>
          <a:p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dos Povos Indígenas;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 de Roraima;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Detran do Amapá;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Detran do Maranhão;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Fundação Joaquim Nabuco;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Instituto Nacional de Educação de Surdos;</a:t>
            </a:r>
          </a:p>
          <a:p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diversos institutos federais e conselhos profissionais.</a:t>
            </a:r>
          </a:p>
        </p:txBody>
      </p:sp>
    </p:spTree>
    <p:extLst>
      <p:ext uri="{BB962C8B-B14F-4D97-AF65-F5344CB8AC3E}">
        <p14:creationId xmlns:p14="http://schemas.microsoft.com/office/powerpoint/2010/main" val="141395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BF33C-827E-8DCA-5E6E-DC6F1A39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E7DB63-C1F4-05D1-5C30-CA4AEE818D43}"/>
              </a:ext>
            </a:extLst>
          </p:cNvPr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8C114C6-129F-4551-7F03-D7DC5D15154C}"/>
              </a:ext>
            </a:extLst>
          </p:cNvPr>
          <p:cNvSpPr txBox="1"/>
          <p:nvPr/>
        </p:nvSpPr>
        <p:spPr>
          <a:xfrm>
            <a:off x="655711" y="2171700"/>
            <a:ext cx="1697657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Problema jurídico</a:t>
            </a:r>
          </a:p>
          <a:p>
            <a:endParaRPr lang="pt-BR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irregularidade não estava necessariamente relacionada a um grande vazamento de dados. O foco era o descumprimento de obrigações básicas de governança:</a:t>
            </a:r>
          </a:p>
          <a:p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ausência de encarregado devidamente indicado ou divulgado;</a:t>
            </a:r>
          </a:p>
          <a:p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inexistência ou deficiência do canal para exercício de direitos;</a:t>
            </a:r>
          </a:p>
          <a:p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falta de resposta às requisições da ANPD.</a:t>
            </a:r>
          </a:p>
          <a:p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ANPD destacou que parte dos órgãos foi selecionada a partir de auditoria do TCU, enquanto outros foram incluídos em razão de denúncias, petições de titulares ou ausência de resposta a demandas anteriores.</a:t>
            </a:r>
          </a:p>
        </p:txBody>
      </p:sp>
    </p:spTree>
    <p:extLst>
      <p:ext uri="{BB962C8B-B14F-4D97-AF65-F5344CB8AC3E}">
        <p14:creationId xmlns:p14="http://schemas.microsoft.com/office/powerpoint/2010/main" val="291799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8F731-002D-FC14-7F99-D7F93592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7CD7B4-C2C2-AB97-7593-7123B9A4F4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5F336F-D745-8CC6-5AF3-45C45111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564425"/>
            <a:ext cx="9906000" cy="71581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7BCE783-3502-4BBE-F192-45D977D36D58}"/>
              </a:ext>
            </a:extLst>
          </p:cNvPr>
          <p:cNvSpPr txBox="1"/>
          <p:nvPr/>
        </p:nvSpPr>
        <p:spPr>
          <a:xfrm>
            <a:off x="1295400" y="1333500"/>
            <a:ext cx="58674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julho de 2026, a ANPD instaurou processo administrativo sancionador contra o Instituto de Saúde e Cidadania — Isac, organização social responsável pela administração de unidades públicas de saúde.</a:t>
            </a:r>
          </a:p>
          <a:p>
            <a:pPr algn="just">
              <a:buNone/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None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incidente teria atingido aproximadamente 500 mil pacientes. Segundo a ANPD, a entidade alegou que não existiria risco ou dano relevante porque os invasores teriam acessado apenas informações administrativas e bases relativas a contratos encerrados. Contudo, não apresentou provas técnicas suficientes para sustentar essa afirmação.  </a:t>
            </a:r>
          </a:p>
          <a:p>
            <a:pPr algn="just">
              <a:buNone/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None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ANPD também apontou que:</a:t>
            </a:r>
          </a:p>
          <a:p>
            <a:pPr algn="just">
              <a:buNone/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houve comunicação individual adequada aos titulares afetados;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aviso publicado no site era insuficiente;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foram informados adequadamente a data do incidente, a natureza dos dados atingidos, as pessoas afetadas e as medidas adotadas;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entidade não apresentou evidências técnicas mesmo após questionamentos reiterados;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havia, no portal, informações adequadas sobre o encarregado.  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None/>
            </a:pP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processo sancionador ainda estava em andamento, sem decisão definitiva sobre responsabilidade ou sanção.  </a:t>
            </a:r>
          </a:p>
        </p:txBody>
      </p:sp>
    </p:spTree>
    <p:extLst>
      <p:ext uri="{BB962C8B-B14F-4D97-AF65-F5344CB8AC3E}">
        <p14:creationId xmlns:p14="http://schemas.microsoft.com/office/powerpoint/2010/main" val="1538702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A3AB0-4C5A-06F6-4853-985D4DBDF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E88357-9B53-FC88-489B-EE39FBC22DE0}"/>
              </a:ext>
            </a:extLst>
          </p:cNvPr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10FB40-3E5B-9535-78C3-8DE4E9CC7778}"/>
              </a:ext>
            </a:extLst>
          </p:cNvPr>
          <p:cNvSpPr txBox="1"/>
          <p:nvPr/>
        </p:nvSpPr>
        <p:spPr>
          <a:xfrm>
            <a:off x="655711" y="2019300"/>
            <a:ext cx="16976578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Relevância para o setor público</a:t>
            </a:r>
          </a:p>
          <a:p>
            <a:endParaRPr lang="pt-BR" sz="3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Embora o Isac seja uma organização social, o tratamento estava inserido na prestação de serviços públicos de saúde. </a:t>
            </a:r>
          </a:p>
          <a:p>
            <a:pPr algn="just"/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caso permite discutir a cadeia de responsabilidades quando o Poder Público transfere a execução de determinada atividade a uma entidade privada.</a:t>
            </a:r>
          </a:p>
          <a:p>
            <a:pPr algn="just"/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contratação ou parceria não afasta a necessidade de:</a:t>
            </a:r>
          </a:p>
          <a:p>
            <a:pPr algn="just"/>
            <a:endParaRPr lang="pt-BR" sz="3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definir contratualmente os papéis dos agentes de tratamento;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estabelecer deveres de comunicação de incidentes;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mecanismos de auditoria e supervisão;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exigir evidências técnicas;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delimitar quem comunicará os titulares e a ANPD.</a:t>
            </a:r>
          </a:p>
        </p:txBody>
      </p:sp>
    </p:spTree>
    <p:extLst>
      <p:ext uri="{BB962C8B-B14F-4D97-AF65-F5344CB8AC3E}">
        <p14:creationId xmlns:p14="http://schemas.microsoft.com/office/powerpoint/2010/main" val="380792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9E4F4-6C85-F28B-F1DD-65317109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31E05A-272A-0B9E-2955-090C600E583E}"/>
              </a:ext>
            </a:extLst>
          </p:cNvPr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2E48ED9-A296-A4CA-8234-E9696909845C}"/>
              </a:ext>
            </a:extLst>
          </p:cNvPr>
          <p:cNvSpPr txBox="1"/>
          <p:nvPr/>
        </p:nvSpPr>
        <p:spPr>
          <a:xfrm>
            <a:off x="655711" y="2019300"/>
            <a:ext cx="16976578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2025, a ANPD realizou consulta pública sobre uma proposta específica de regulamento para o compartilhamento de dados pessoais no setor público. </a:t>
            </a:r>
          </a:p>
          <a:p>
            <a:pPr algn="just"/>
            <a:endParaRPr lang="pt-BR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iniciativa demonstra que esse tema permanece prioritário e ainda demanda maior detalhamento regulatório.  </a:t>
            </a:r>
          </a:p>
          <a:p>
            <a:pPr algn="just"/>
            <a:endParaRPr lang="pt-BR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Mapa de Temas Prioritários da ANPD para 2026–2027 também inclui assuntos diretamente relacionados à atuação estatal, como compartilhamento de dados pelo Poder Público e tratamento de dados pessoais sensíveis.</a:t>
            </a:r>
          </a:p>
        </p:txBody>
      </p:sp>
    </p:spTree>
    <p:extLst>
      <p:ext uri="{BB962C8B-B14F-4D97-AF65-F5344CB8AC3E}">
        <p14:creationId xmlns:p14="http://schemas.microsoft.com/office/powerpoint/2010/main" val="385113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14421" y="480932"/>
            <a:ext cx="5773579" cy="9806068"/>
          </a:xfrm>
          <a:custGeom>
            <a:avLst/>
            <a:gdLst/>
            <a:ahLst/>
            <a:cxnLst/>
            <a:rect l="l" t="t" r="r" b="b"/>
            <a:pathLst>
              <a:path w="5773579" h="9806068">
                <a:moveTo>
                  <a:pt x="0" y="0"/>
                </a:moveTo>
                <a:lnTo>
                  <a:pt x="5773579" y="0"/>
                </a:lnTo>
                <a:lnTo>
                  <a:pt x="5773579" y="9806068"/>
                </a:lnTo>
                <a:lnTo>
                  <a:pt x="0" y="9806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959192"/>
            <a:ext cx="10900967" cy="518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2"/>
              </a:lnSpc>
            </a:pPr>
            <a:r>
              <a:rPr lang="en-US" sz="3088">
                <a:solidFill>
                  <a:srgbClr val="2F3A43"/>
                </a:solidFill>
                <a:latin typeface="Open Sans"/>
              </a:rPr>
              <a:t>Lead Implementer da Gestão da Privacidade e Segurança da Informação ISO/IEC 27701 e 27001, Especialista em Sistema Financeiro e Mercado de Capitais, Membro do Comitê Brasileiro de Segurança da Informação, Segurança Cibernética e Proteção da Privacidade (ABNT), Advogada Especialista em Lei Geral de Proteção de Dados (Escola da Magistratura-PR),Sócia e Coordenadora de Projetos da Égide Pro - Proteção de Dados e Compliance.</a:t>
            </a:r>
          </a:p>
          <a:p>
            <a:pPr marL="0" lvl="0" indent="0" algn="just">
              <a:lnSpc>
                <a:spcPts val="4632"/>
              </a:lnSpc>
              <a:spcBef>
                <a:spcPct val="0"/>
              </a:spcBef>
            </a:pPr>
            <a:endParaRPr lang="en-US" sz="3088">
              <a:solidFill>
                <a:srgbClr val="2F3A43"/>
              </a:solidFill>
              <a:latin typeface="Open Sa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8146958"/>
            <a:ext cx="5198989" cy="752405"/>
            <a:chOff x="0" y="0"/>
            <a:chExt cx="6931985" cy="1003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9704" cy="1003207"/>
            </a:xfrm>
            <a:custGeom>
              <a:avLst/>
              <a:gdLst/>
              <a:ahLst/>
              <a:cxnLst/>
              <a:rect l="l" t="t" r="r" b="b"/>
              <a:pathLst>
                <a:path w="1219704" h="1003207">
                  <a:moveTo>
                    <a:pt x="0" y="0"/>
                  </a:moveTo>
                  <a:lnTo>
                    <a:pt x="1219704" y="0"/>
                  </a:lnTo>
                  <a:lnTo>
                    <a:pt x="1219704" y="1003207"/>
                  </a:lnTo>
                  <a:lnTo>
                    <a:pt x="0" y="1003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412989" y="139333"/>
              <a:ext cx="5518996" cy="600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699">
                  <a:solidFill>
                    <a:srgbClr val="FF6C00"/>
                  </a:solidFill>
                  <a:latin typeface="Articulat Bold"/>
                </a:rPr>
                <a:t>mayara@egidepro.com.br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479184" y="8053804"/>
            <a:ext cx="845560" cy="845560"/>
          </a:xfrm>
          <a:custGeom>
            <a:avLst/>
            <a:gdLst/>
            <a:ahLst/>
            <a:cxnLst/>
            <a:rect l="l" t="t" r="r" b="b"/>
            <a:pathLst>
              <a:path w="845560" h="845560">
                <a:moveTo>
                  <a:pt x="0" y="0"/>
                </a:moveTo>
                <a:lnTo>
                  <a:pt x="845559" y="0"/>
                </a:lnTo>
                <a:lnTo>
                  <a:pt x="845559" y="845559"/>
                </a:lnTo>
                <a:lnTo>
                  <a:pt x="0" y="8455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8233929" y="8215598"/>
            <a:ext cx="22742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u="none" strike="noStrike">
                <a:solidFill>
                  <a:srgbClr val="FF6C00"/>
                </a:solidFill>
                <a:latin typeface="Articulat Bold"/>
              </a:rPr>
              <a:t>mayarapastor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440188" y="8171905"/>
            <a:ext cx="610119" cy="609357"/>
          </a:xfrm>
          <a:custGeom>
            <a:avLst/>
            <a:gdLst/>
            <a:ahLst/>
            <a:cxnLst/>
            <a:rect l="l" t="t" r="r" b="b"/>
            <a:pathLst>
              <a:path w="610119" h="609357">
                <a:moveTo>
                  <a:pt x="0" y="0"/>
                </a:moveTo>
                <a:lnTo>
                  <a:pt x="610119" y="0"/>
                </a:lnTo>
                <a:lnTo>
                  <a:pt x="610119" y="609357"/>
                </a:lnTo>
                <a:lnTo>
                  <a:pt x="0" y="609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2FB18-BF53-877B-3513-7B73A1030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5D4F3A-7FA5-C9F8-A613-0C39B4CF54B0}"/>
              </a:ext>
            </a:extLst>
          </p:cNvPr>
          <p:cNvSpPr/>
          <p:nvPr/>
        </p:nvSpPr>
        <p:spPr>
          <a:xfrm>
            <a:off x="-777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06BF895-383D-0EBA-8691-5665A12218FB}"/>
              </a:ext>
            </a:extLst>
          </p:cNvPr>
          <p:cNvSpPr txBox="1"/>
          <p:nvPr/>
        </p:nvSpPr>
        <p:spPr>
          <a:xfrm>
            <a:off x="397022" y="5150498"/>
            <a:ext cx="17478404" cy="58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59" lvl="1" algn="ctr">
              <a:lnSpc>
                <a:spcPts val="4199"/>
              </a:lnSpc>
            </a:pP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ROADMAP para a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adequação</a:t>
            </a:r>
            <a:r>
              <a:rPr lang="en-US" sz="5400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5400" u="none" strike="noStrike" dirty="0" err="1">
                <a:solidFill>
                  <a:srgbClr val="2F3A43"/>
                </a:solidFill>
                <a:latin typeface="Open Sans"/>
              </a:rPr>
              <a:t>técnico-administrativa</a:t>
            </a:r>
            <a:endParaRPr lang="en-US" sz="5400" u="none" strike="noStrike" dirty="0">
              <a:solidFill>
                <a:srgbClr val="2F3A4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214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DA97D3E-918E-C66C-6036-16466B720FC5}"/>
              </a:ext>
            </a:extLst>
          </p:cNvPr>
          <p:cNvSpPr txBox="1"/>
          <p:nvPr/>
        </p:nvSpPr>
        <p:spPr>
          <a:xfrm>
            <a:off x="431235" y="2366842"/>
            <a:ext cx="16230600" cy="277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4659" lvl="1" algn="just">
              <a:lnSpc>
                <a:spcPts val="4372"/>
              </a:lnSpc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Framework de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Privacidade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Segurança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Informação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Secretaria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do Governo Digital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disponível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em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>
                <a:solidFill>
                  <a:srgbClr val="2F3A43"/>
                </a:solidFill>
                <a:latin typeface="Open Sans"/>
                <a:hlinkClick r:id="rId3"/>
              </a:rPr>
              <a:t>https://www.gov.br/governodigital/pt-br/privacidade-e-seguranca/framework</a:t>
            </a: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314659" lvl="1"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314659" lvl="1"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314659" lvl="1"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06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5578" y="4332560"/>
            <a:ext cx="1747840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32"/>
              </a:lnSpc>
              <a:spcBef>
                <a:spcPct val="0"/>
              </a:spcBef>
            </a:pPr>
            <a:r>
              <a:rPr lang="en-US" sz="5400" spc="50" dirty="0" err="1">
                <a:solidFill>
                  <a:srgbClr val="000000"/>
                </a:solidFill>
                <a:latin typeface="Open Sans"/>
              </a:rPr>
              <a:t>Mapeamento</a:t>
            </a:r>
            <a:r>
              <a:rPr lang="en-US" sz="5400" spc="50" dirty="0">
                <a:solidFill>
                  <a:srgbClr val="000000"/>
                </a:solidFill>
                <a:latin typeface="Open Sans"/>
              </a:rPr>
              <a:t> de dados </a:t>
            </a:r>
          </a:p>
        </p:txBody>
      </p:sp>
    </p:spTree>
    <p:extLst>
      <p:ext uri="{BB962C8B-B14F-4D97-AF65-F5344CB8AC3E}">
        <p14:creationId xmlns:p14="http://schemas.microsoft.com/office/powerpoint/2010/main" val="1342685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377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DA97D3E-918E-C66C-6036-16466B720FC5}"/>
              </a:ext>
            </a:extLst>
          </p:cNvPr>
          <p:cNvSpPr txBox="1"/>
          <p:nvPr/>
        </p:nvSpPr>
        <p:spPr>
          <a:xfrm>
            <a:off x="762000" y="1562100"/>
            <a:ext cx="16230600" cy="390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4659" lvl="1" algn="just">
              <a:lnSpc>
                <a:spcPts val="4372"/>
              </a:lnSpc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Framework de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Privacidade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segurança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Informação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– Governo Digital</a:t>
            </a:r>
          </a:p>
          <a:p>
            <a:pPr marL="314659" lvl="1" algn="just">
              <a:lnSpc>
                <a:spcPts val="4372"/>
              </a:lnSpc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</a:p>
          <a:p>
            <a:pPr marL="771859" lvl="1" indent="-457200" algn="just">
              <a:lnSpc>
                <a:spcPts val="4372"/>
              </a:lnSpc>
              <a:buFont typeface="Arial" panose="020B0604020202020204" pitchFamily="34" charset="0"/>
              <a:buChar char="•"/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Anexo V  -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Tabela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Controles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 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Medidas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 de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Privacidade</a:t>
            </a: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314659" lvl="1"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771859" lvl="1" indent="-457200" algn="just">
              <a:lnSpc>
                <a:spcPts val="4372"/>
              </a:lnSpc>
              <a:buFont typeface="Arial" panose="020B0604020202020204" pitchFamily="34" charset="0"/>
              <a:buChar char="•"/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Template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Inventário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de dados  </a:t>
            </a:r>
          </a:p>
          <a:p>
            <a:pPr marL="314659" lvl="1"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771859" lvl="1" indent="-457200" algn="just">
              <a:lnSpc>
                <a:spcPts val="4372"/>
              </a:lnSpc>
              <a:buFont typeface="Arial" panose="020B0604020202020204" pitchFamily="34" charset="0"/>
              <a:buChar char="•"/>
            </a:pPr>
            <a:r>
              <a:rPr lang="en-US" sz="2914" dirty="0" err="1">
                <a:solidFill>
                  <a:srgbClr val="2F3A43"/>
                </a:solidFill>
                <a:latin typeface="Open Sans"/>
              </a:rPr>
              <a:t>Mapeando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um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processo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90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5578" y="4332560"/>
            <a:ext cx="1747840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32"/>
              </a:lnSpc>
              <a:spcBef>
                <a:spcPct val="0"/>
              </a:spcBef>
            </a:pPr>
            <a:r>
              <a:rPr lang="en-US" sz="5400" spc="50" dirty="0">
                <a:solidFill>
                  <a:srgbClr val="000000"/>
                </a:solidFill>
                <a:latin typeface="Open Sans"/>
              </a:rPr>
              <a:t>ISO/IEC 27001 (SI) e ISO/IEC 27701 (PI)</a:t>
            </a:r>
          </a:p>
        </p:txBody>
      </p:sp>
    </p:spTree>
    <p:extLst>
      <p:ext uri="{BB962C8B-B14F-4D97-AF65-F5344CB8AC3E}">
        <p14:creationId xmlns:p14="http://schemas.microsoft.com/office/powerpoint/2010/main" val="203602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71" y="318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257300"/>
            <a:ext cx="16230600" cy="534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Conteúdo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Programático</a:t>
            </a:r>
            <a:endParaRPr lang="en-US" sz="2799" u="none" strike="noStrike" dirty="0">
              <a:solidFill>
                <a:srgbClr val="2F3A43"/>
              </a:solidFill>
              <a:latin typeface="Open Sans"/>
            </a:endParaRPr>
          </a:p>
          <a:p>
            <a:pPr algn="just">
              <a:lnSpc>
                <a:spcPts val="4199"/>
              </a:lnSpc>
            </a:pPr>
            <a:endParaRPr lang="en-US" sz="2799" u="none" strike="noStrike" dirty="0">
              <a:solidFill>
                <a:srgbClr val="2F3A43"/>
              </a:solidFill>
              <a:latin typeface="Open Sans"/>
            </a:endParaRPr>
          </a:p>
          <a:p>
            <a:pPr algn="just">
              <a:lnSpc>
                <a:spcPts val="4199"/>
              </a:lnSpc>
            </a:pPr>
            <a:r>
              <a:rPr lang="en-US" sz="2799" dirty="0">
                <a:solidFill>
                  <a:srgbClr val="2F3A43"/>
                </a:solidFill>
                <a:latin typeface="Open Sans Bold"/>
              </a:rPr>
              <a:t>TRATAMENTO DE DADOS PESSOAIS</a:t>
            </a:r>
            <a:endParaRPr lang="en-US" sz="2799" u="none" strike="noStrike" dirty="0">
              <a:solidFill>
                <a:srgbClr val="2F3A43"/>
              </a:solidFill>
              <a:latin typeface="Open Sans Bold"/>
            </a:endParaRPr>
          </a:p>
          <a:p>
            <a:pPr algn="just">
              <a:lnSpc>
                <a:spcPts val="4199"/>
              </a:lnSpc>
            </a:pPr>
            <a:endParaRPr lang="en-US" sz="2799" u="none" strike="noStrike" dirty="0">
              <a:solidFill>
                <a:srgbClr val="2F3A43"/>
              </a:solidFill>
              <a:latin typeface="Open Sans Bold"/>
            </a:endParaRPr>
          </a:p>
          <a:p>
            <a:pPr marL="604519" lvl="1" indent="-302260" algn="just">
              <a:lnSpc>
                <a:spcPts val="4199"/>
              </a:lnSpc>
              <a:buFont typeface="Arial"/>
              <a:buChar char="•"/>
            </a:pP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Aplicação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do GDPR</a:t>
            </a:r>
          </a:p>
          <a:p>
            <a:pPr marL="604519" lvl="1" indent="-302260" algn="just">
              <a:lnSpc>
                <a:spcPts val="4199"/>
              </a:lnSpc>
              <a:buFont typeface="Arial"/>
              <a:buChar char="•"/>
            </a:pP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ROADMAP para a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adequação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técnico-administrativa</a:t>
            </a:r>
            <a:endParaRPr lang="en-US" sz="2799" u="none" strike="noStrike" dirty="0">
              <a:solidFill>
                <a:srgbClr val="2F3A43"/>
              </a:solidFill>
              <a:latin typeface="Open Sans"/>
            </a:endParaRPr>
          </a:p>
          <a:p>
            <a:pPr marL="604519" lvl="1" indent="-302260" algn="just">
              <a:lnSpc>
                <a:spcPts val="4199"/>
              </a:lnSpc>
              <a:buFont typeface="Arial"/>
              <a:buChar char="•"/>
            </a:pP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Exercício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prático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: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Mapeando</a:t>
            </a: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dados </a:t>
            </a:r>
            <a:r>
              <a:rPr lang="en-US" sz="2799" u="none" strike="noStrike" dirty="0" err="1">
                <a:solidFill>
                  <a:srgbClr val="2F3A43"/>
                </a:solidFill>
                <a:latin typeface="Open Sans"/>
              </a:rPr>
              <a:t>pessoais</a:t>
            </a:r>
            <a:endParaRPr lang="en-US" sz="2799" dirty="0">
              <a:solidFill>
                <a:srgbClr val="2F3A43"/>
              </a:solidFill>
              <a:latin typeface="Open Sans"/>
            </a:endParaRPr>
          </a:p>
          <a:p>
            <a:pPr marL="604519" lvl="1" indent="-302260" algn="just">
              <a:lnSpc>
                <a:spcPts val="4199"/>
              </a:lnSpc>
              <a:buFont typeface="Arial"/>
              <a:buChar char="•"/>
            </a:pP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 ABNT NBR ISO/IEC 27001:2013 – SGSI.</a:t>
            </a:r>
          </a:p>
          <a:p>
            <a:pPr marL="604519" lvl="1" indent="-302260" algn="just">
              <a:lnSpc>
                <a:spcPts val="4199"/>
              </a:lnSpc>
              <a:buFont typeface="Arial"/>
              <a:buChar char="•"/>
            </a:pPr>
            <a:r>
              <a:rPr lang="en-US" sz="2799" u="none" strike="noStrike" dirty="0">
                <a:solidFill>
                  <a:srgbClr val="2F3A43"/>
                </a:solidFill>
                <a:latin typeface="Open Sans"/>
              </a:rPr>
              <a:t>ABNT NBR ISO/IEC 27701:2019 – SGPI.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799" u="none" strike="noStrike" dirty="0">
              <a:solidFill>
                <a:srgbClr val="2F3A43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798" y="4426077"/>
            <a:ext cx="17478404" cy="149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48">
                <a:solidFill>
                  <a:srgbClr val="000000"/>
                </a:solidFill>
                <a:latin typeface="Open Sans"/>
              </a:rPr>
              <a:t>Transparência, Acesso e Proteção de Dados</a:t>
            </a:r>
          </a:p>
          <a:p>
            <a:pPr algn="ctr">
              <a:lnSpc>
                <a:spcPts val="5832"/>
              </a:lnSpc>
            </a:pPr>
            <a:endParaRPr lang="en-US" sz="5400" spc="48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05723"/>
            <a:ext cx="16230600" cy="871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71" lvl="1" indent="-367035">
              <a:lnSpc>
                <a:spcPts val="3672"/>
              </a:lnSpc>
              <a:buFont typeface="Arial"/>
              <a:buChar char="•"/>
            </a:pPr>
            <a:r>
              <a:rPr lang="en-US" sz="3400" spc="30">
                <a:solidFill>
                  <a:srgbClr val="000000"/>
                </a:solidFill>
                <a:latin typeface="Open Sans"/>
              </a:rPr>
              <a:t>Para a Administração Pública publicidade e transparência são a regra (Art. 37º da Constituição Federal;</a:t>
            </a: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 marL="734071" lvl="1" indent="-367035">
              <a:lnSpc>
                <a:spcPts val="3672"/>
              </a:lnSpc>
              <a:buFont typeface="Arial"/>
              <a:buChar char="•"/>
            </a:pPr>
            <a:r>
              <a:rPr lang="en-US" sz="3400" spc="30">
                <a:solidFill>
                  <a:srgbClr val="000000"/>
                </a:solidFill>
                <a:latin typeface="Open Sans"/>
              </a:rPr>
              <a:t>Lei de Acesso à Informação -&gt; escopo abragente;</a:t>
            </a: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 marL="734071" lvl="1" indent="-367035">
              <a:lnSpc>
                <a:spcPts val="3672"/>
              </a:lnSpc>
              <a:buFont typeface="Arial"/>
              <a:buChar char="•"/>
            </a:pPr>
            <a:r>
              <a:rPr lang="en-US" sz="3400" spc="30">
                <a:solidFill>
                  <a:srgbClr val="000000"/>
                </a:solidFill>
                <a:latin typeface="Open Sans"/>
              </a:rPr>
              <a:t>Lei da Transparência -&gt; escopo financeiro</a:t>
            </a: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 marL="734071" lvl="1" indent="-367035">
              <a:lnSpc>
                <a:spcPts val="3672"/>
              </a:lnSpc>
              <a:buFont typeface="Arial"/>
              <a:buChar char="•"/>
            </a:pPr>
            <a:r>
              <a:rPr lang="en-US" sz="3400" spc="30">
                <a:solidFill>
                  <a:srgbClr val="000000"/>
                </a:solidFill>
                <a:latin typeface="Open Sans"/>
              </a:rPr>
              <a:t>Lei Geral de Proteção de Dados -&gt; privacidade como regra, se aplica somente a dados de pessoa física;</a:t>
            </a: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 marL="734071" lvl="1" indent="-367035">
              <a:lnSpc>
                <a:spcPts val="3672"/>
              </a:lnSpc>
              <a:buFont typeface="Arial"/>
              <a:buChar char="•"/>
            </a:pPr>
            <a:r>
              <a:rPr lang="en-US" sz="3400" spc="30">
                <a:solidFill>
                  <a:srgbClr val="000000"/>
                </a:solidFill>
                <a:latin typeface="Open Sans"/>
              </a:rPr>
              <a:t>Em todos os casos o ente público deve manter um canal de comunicação aberto com o cidadão, para que ele possa acompanhar as despesas, solicitar informações e requerer seus direitos;</a:t>
            </a: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672"/>
              </a:lnSpc>
            </a:pPr>
            <a:endParaRPr lang="en-US" sz="3400" spc="3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798" y="1942799"/>
            <a:ext cx="17478404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50">
                <a:solidFill>
                  <a:srgbClr val="000000"/>
                </a:solidFill>
                <a:latin typeface="Open Sans"/>
              </a:rPr>
              <a:t>Sigilo X Privacidade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932663"/>
            <a:ext cx="16230600" cy="550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9318" lvl="1" indent="-314659" algn="just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Open Sans"/>
              </a:rPr>
              <a:t>LAI X LGPD;</a:t>
            </a:r>
          </a:p>
          <a:p>
            <a:pPr algn="just">
              <a:lnSpc>
                <a:spcPts val="4372"/>
              </a:lnSpc>
            </a:pPr>
            <a:endParaRPr lang="en-US" sz="2914">
              <a:solidFill>
                <a:srgbClr val="2F3A43"/>
              </a:solidFill>
              <a:latin typeface="Open Sans"/>
            </a:endParaRPr>
          </a:p>
          <a:p>
            <a:pPr marL="629318" lvl="1" indent="-314659" algn="just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Open Sans"/>
              </a:rPr>
              <a:t>Importância de atribuir a base legal correta ao tratamento de dados -&gt; a divulgação de dados pessoais - especialmente de servidores - quando ligada a Lei de Acesso à Informação  pode ser baseada no art. 7º II da LGPD (cumprimento de obrigação legal ou regulatória);</a:t>
            </a:r>
          </a:p>
          <a:p>
            <a:pPr marL="629318" lvl="1" indent="-314659" algn="just">
              <a:lnSpc>
                <a:spcPts val="4372"/>
              </a:lnSpc>
              <a:buFont typeface="Arial"/>
              <a:buChar char="•"/>
            </a:pPr>
            <a:r>
              <a:rPr lang="en-US" sz="2914">
                <a:solidFill>
                  <a:srgbClr val="2F3A43"/>
                </a:solidFill>
                <a:latin typeface="Open Sans"/>
              </a:rPr>
              <a:t>Negativa de pedidos relacionados a LAI com fundamento na LGPD  estão sendo revertidos pela Controladoria-Geral da União (CGU) e pela Comissão Mista de Reavaliação de Informações (CMRI), com fundamento na má interpretação da LGPD;</a:t>
            </a:r>
          </a:p>
          <a:p>
            <a:pPr algn="just">
              <a:lnSpc>
                <a:spcPts val="4372"/>
              </a:lnSpc>
              <a:spcBef>
                <a:spcPct val="0"/>
              </a:spcBef>
            </a:pPr>
            <a:endParaRPr lang="en-US" sz="2914">
              <a:solidFill>
                <a:srgbClr val="2F3A43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345695" y="674559"/>
            <a:ext cx="5308758" cy="94377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6864" y="3209182"/>
            <a:ext cx="6837315" cy="442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48">
                <a:solidFill>
                  <a:srgbClr val="000000"/>
                </a:solidFill>
                <a:latin typeface="Open Sans"/>
              </a:rPr>
              <a:t>Explicação da diretora Miriam Wimmer  da ANPD sobre a relação da LGPD X Sigilo</a:t>
            </a:r>
          </a:p>
          <a:p>
            <a:pPr algn="ctr">
              <a:lnSpc>
                <a:spcPts val="5832"/>
              </a:lnSpc>
            </a:pPr>
            <a:endParaRPr lang="en-US" sz="5400" spc="48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798" y="4426077"/>
            <a:ext cx="17478404" cy="149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spc="48">
                <a:solidFill>
                  <a:srgbClr val="000000"/>
                </a:solidFill>
                <a:latin typeface="Open Sans"/>
              </a:rPr>
              <a:t>Ação e Omissão do Agente Público </a:t>
            </a:r>
          </a:p>
          <a:p>
            <a:pPr algn="ctr">
              <a:lnSpc>
                <a:spcPts val="5832"/>
              </a:lnSpc>
            </a:pPr>
            <a:endParaRPr lang="en-US" sz="5400" spc="48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968144"/>
            <a:ext cx="16230600" cy="273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9318" lvl="1" indent="-314659" algn="just">
              <a:lnSpc>
                <a:spcPts val="4372"/>
              </a:lnSpc>
              <a:buFont typeface="Arial"/>
              <a:buChar char="•"/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Via de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regra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Agentes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Públicos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responsabilizados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por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suas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ações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ou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omissões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quando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comprovado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dolo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(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intenção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)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ou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 culpa (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negligência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,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imprudência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ou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imperícia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);</a:t>
            </a:r>
          </a:p>
          <a:p>
            <a:pPr algn="just">
              <a:lnSpc>
                <a:spcPts val="4372"/>
              </a:lnSpc>
            </a:pPr>
            <a:endParaRPr lang="en-US" sz="2914" dirty="0">
              <a:solidFill>
                <a:srgbClr val="2F3A43"/>
              </a:solidFill>
              <a:latin typeface="Open Sans"/>
            </a:endParaRPr>
          </a:p>
          <a:p>
            <a:pPr marL="629318" lvl="1" indent="-314659" algn="just">
              <a:lnSpc>
                <a:spcPts val="4372"/>
              </a:lnSpc>
              <a:spcBef>
                <a:spcPct val="0"/>
              </a:spcBef>
              <a:buFont typeface="Arial"/>
              <a:buChar char="•"/>
            </a:pPr>
            <a:r>
              <a:rPr lang="en-US" sz="2914" dirty="0">
                <a:solidFill>
                  <a:srgbClr val="2F3A43"/>
                </a:solidFill>
                <a:latin typeface="Open Sans"/>
              </a:rPr>
              <a:t>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omissão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ou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ação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está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ligada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não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observância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dos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princípios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da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administração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pública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,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contidos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na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Constituição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 Federal (art. 37), que </a:t>
            </a:r>
            <a:r>
              <a:rPr lang="en-US" sz="2914" dirty="0" err="1">
                <a:solidFill>
                  <a:srgbClr val="2F3A43"/>
                </a:solidFill>
                <a:latin typeface="Open Sans"/>
              </a:rPr>
              <a:t>são</a:t>
            </a:r>
            <a:r>
              <a:rPr lang="en-US" sz="2914" dirty="0">
                <a:solidFill>
                  <a:srgbClr val="2F3A43"/>
                </a:solidFill>
                <a:latin typeface="Open Sans"/>
              </a:rPr>
              <a:t>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1296</Words>
  <Application>Microsoft Macintosh PowerPoint</Application>
  <PresentationFormat>Personalizar</PresentationFormat>
  <Paragraphs>133</Paragraphs>
  <Slides>27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Oilvare Base</vt:lpstr>
      <vt:lpstr>Open Sans</vt:lpstr>
      <vt:lpstr>Articulat Bold</vt:lpstr>
      <vt:lpstr>Calibri</vt:lpstr>
      <vt:lpstr>Arial</vt:lpstr>
      <vt:lpstr>Open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- Resposabilização Uniflex </dc:title>
  <cp:lastModifiedBy>Mayara Pastor</cp:lastModifiedBy>
  <cp:revision>3</cp:revision>
  <dcterms:created xsi:type="dcterms:W3CDTF">2006-08-16T00:00:00Z</dcterms:created>
  <dcterms:modified xsi:type="dcterms:W3CDTF">2026-07-15T01:00:33Z</dcterms:modified>
  <dc:identifier>DAGDKbCF064</dc:identifier>
</cp:coreProperties>
</file>